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58" r:id="rId5"/>
    <p:sldId id="259" r:id="rId6"/>
    <p:sldId id="260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ABC"/>
    <a:srgbClr val="0B7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272" autoAdjust="0"/>
  </p:normalViewPr>
  <p:slideViewPr>
    <p:cSldViewPr snapToGrid="0" snapToObjects="1">
      <p:cViewPr>
        <p:scale>
          <a:sx n="100" d="100"/>
          <a:sy n="100" d="100"/>
        </p:scale>
        <p:origin x="-130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cat>
            <c:strRef>
              <c:f>Sheet1!$A$1:$A$5</c:f>
              <c:strCache>
                <c:ptCount val="5"/>
                <c:pt idx="0">
                  <c:v>Asian American (31.4%)</c:v>
                </c:pt>
                <c:pt idx="1">
                  <c:v>African American (29.6%)</c:v>
                </c:pt>
                <c:pt idx="2">
                  <c:v>Caucasian (23.7%)</c:v>
                </c:pt>
                <c:pt idx="3">
                  <c:v>Hispanic (13.6%)</c:v>
                </c:pt>
                <c:pt idx="4">
                  <c:v>American Indian (1.8%)</c:v>
                </c:pt>
              </c:strCache>
            </c:strRef>
          </c:cat>
          <c:val>
            <c:numRef>
              <c:f>Sheet1!$B$1:$B$5</c:f>
              <c:numCache>
                <c:formatCode>0.00%</c:formatCode>
                <c:ptCount val="5"/>
                <c:pt idx="0">
                  <c:v>0.314</c:v>
                </c:pt>
                <c:pt idx="1">
                  <c:v>0.29599999999999999</c:v>
                </c:pt>
                <c:pt idx="2">
                  <c:v>0.23699999999999999</c:v>
                </c:pt>
                <c:pt idx="3">
                  <c:v>0.13600000000000001</c:v>
                </c:pt>
                <c:pt idx="4">
                  <c:v>1.7999999999999999E-2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777777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777777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777777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777777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rgbClr val="777777"/>
                </a:solidFill>
              </a:defRPr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</cdr:y>
    </cdr:from>
    <cdr:to>
      <cdr:x>0.13492</cdr:x>
      <cdr:y>0.62656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215966"/>
          <a:ext cx="69373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rgbClr val="777777"/>
              </a:solidFill>
            </a:rPr>
            <a:t>23.7%</a:t>
          </a:r>
          <a:endParaRPr lang="en-US" sz="1400" dirty="0">
            <a:solidFill>
              <a:srgbClr val="777777"/>
            </a:solidFill>
          </a:endParaRPr>
        </a:p>
      </cdr:txBody>
    </cdr:sp>
  </cdr:relSizeAnchor>
  <cdr:relSizeAnchor xmlns:cdr="http://schemas.openxmlformats.org/drawingml/2006/chartDrawing">
    <cdr:from>
      <cdr:x>0.09303</cdr:x>
      <cdr:y>0.04571</cdr:y>
    </cdr:from>
    <cdr:to>
      <cdr:x>0.22795</cdr:x>
      <cdr:y>0.17226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8333" y="111157"/>
          <a:ext cx="69373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rgbClr val="777777"/>
              </a:solidFill>
            </a:rPr>
            <a:t>13.6%</a:t>
          </a:r>
          <a:endParaRPr lang="en-US" sz="1400" dirty="0">
            <a:solidFill>
              <a:srgbClr val="777777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D48B3-A119-3A4B-AD82-EF78D2393A93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B2C79-3E1C-5340-8BF1-169F9971A1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None/>
            </a:pPr>
            <a:endParaRPr lang="en-US" baseline="0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Links on this page:</a:t>
            </a:r>
          </a:p>
          <a:p>
            <a:r>
              <a:rPr lang="en-US" dirty="0" smtClean="0"/>
              <a:t>- SPC enrollment</a:t>
            </a:r>
            <a:r>
              <a:rPr lang="en-US" baseline="0" dirty="0" smtClean="0"/>
              <a:t> poster</a:t>
            </a:r>
            <a:endParaRPr lang="en-US" dirty="0" smtClean="0"/>
          </a:p>
          <a:p>
            <a:pPr>
              <a:buFontTx/>
              <a:buChar char="-"/>
            </a:pPr>
            <a:r>
              <a:rPr lang="en-US" baseline="0" dirty="0" smtClean="0"/>
              <a:t> School selection guide</a:t>
            </a:r>
          </a:p>
          <a:p>
            <a:pPr>
              <a:buFontTx/>
              <a:buChar char="-"/>
            </a:pPr>
            <a:r>
              <a:rPr lang="en-US" baseline="0" dirty="0" smtClean="0"/>
              <a:t> Door hanger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Links</a:t>
            </a:r>
            <a:r>
              <a:rPr lang="en-US" baseline="0" dirty="0" smtClean="0"/>
              <a:t> on this page:</a:t>
            </a:r>
          </a:p>
          <a:p>
            <a:r>
              <a:rPr lang="en-US" baseline="0" dirty="0" err="1" smtClean="0"/>
              <a:t>Haberman</a:t>
            </a:r>
            <a:r>
              <a:rPr lang="en-US" baseline="0" dirty="0" smtClean="0"/>
              <a:t> wrap-up </a:t>
            </a:r>
            <a:r>
              <a:rPr lang="en-US" baseline="0" dirty="0" err="1" smtClean="0"/>
              <a:t>pdf</a:t>
            </a:r>
            <a:endParaRPr lang="en-US" baseline="0" dirty="0" smtClean="0"/>
          </a:p>
          <a:p>
            <a:pPr>
              <a:buFont typeface="Arial"/>
              <a:buChar char="•"/>
            </a:pPr>
            <a:endParaRPr lang="en-US" baseline="0" dirty="0" smtClean="0"/>
          </a:p>
          <a:p>
            <a:pPr>
              <a:buFont typeface="Arial"/>
              <a:buChar char="•"/>
            </a:pP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baseline="0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None/>
            </a:pPr>
            <a:endParaRPr lang="en-US" baseline="0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baseline="0" dirty="0" smtClean="0"/>
          </a:p>
          <a:p>
            <a:pPr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baseline="0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Links on the slide: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One Thing I Love style guide (http://www.spps.org/uploads/spps_1thingilove_styleguide.pdf)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One Thing I Love kick-off video (http://</a:t>
            </a:r>
            <a:r>
              <a:rPr lang="en-US" baseline="0" dirty="0" err="1" smtClean="0"/>
              <a:t>bit.ly/qKvkAv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Schooltube</a:t>
            </a:r>
            <a:r>
              <a:rPr lang="en-US" baseline="0" dirty="0" smtClean="0"/>
              <a:t>)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Font typeface="Arial"/>
              <a:buChar char="•"/>
            </a:pPr>
            <a:endParaRPr lang="en-US" baseline="0" dirty="0" smtClean="0"/>
          </a:p>
          <a:p>
            <a:pPr marL="228600" indent="-22860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B2C79-3E1C-5340-8BF1-169F9971A14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AF8F0D-ED60-8940-9651-A2E961F35E2A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1005-54B8-4B48-86DB-EDDA5F685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91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2116"/>
            <a:ext cx="8229600" cy="3915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5" name="Picture 14" descr="mosaic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0" y="6422571"/>
            <a:ext cx="9144000" cy="43542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787293" y="6611779"/>
            <a:ext cx="356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D5028B-46C6-3A47-8B9B-C099D200CD7A}" type="slidenum">
              <a:rPr lang="en-US" sz="1000" b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040911" y="109759"/>
            <a:ext cx="4008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Saint Paul Public</a:t>
            </a:r>
            <a:r>
              <a:rPr lang="en-US" sz="800" b="0" kern="1200" baseline="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Schools </a:t>
            </a:r>
            <a:r>
              <a:rPr lang="en-US" sz="800" b="0" kern="1200" baseline="0" dirty="0" smtClean="0">
                <a:solidFill>
                  <a:srgbClr val="2D8ABC"/>
                </a:solidFill>
                <a:latin typeface="+mn-lt"/>
                <a:ea typeface="+mn-ea"/>
                <a:cs typeface="+mn-cs"/>
              </a:rPr>
              <a:t>|</a:t>
            </a:r>
            <a:r>
              <a:rPr lang="en-US" sz="800" b="0" kern="1200" baseline="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n-US" sz="800" b="0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  fb.me/SaintPaulPublic</a:t>
            </a:r>
            <a:r>
              <a:rPr lang="en-US" sz="800" b="0" kern="1200" baseline="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Schools </a:t>
            </a:r>
            <a:r>
              <a:rPr lang="en-US" sz="800" b="0" kern="1200" baseline="0" dirty="0" smtClean="0">
                <a:solidFill>
                  <a:srgbClr val="2D8ABC"/>
                </a:solidFill>
                <a:latin typeface="+mn-lt"/>
                <a:ea typeface="+mn-ea"/>
                <a:cs typeface="+mn-cs"/>
              </a:rPr>
              <a:t>|</a:t>
            </a:r>
            <a:r>
              <a:rPr lang="en-US" sz="800" b="0" kern="1200" baseline="0" dirty="0" smtClean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       @SPPS_News</a:t>
            </a:r>
            <a:endParaRPr lang="en-US" sz="800" b="0" dirty="0">
              <a:solidFill>
                <a:srgbClr val="595959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1495" y="143993"/>
            <a:ext cx="149850" cy="149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229" y="143993"/>
            <a:ext cx="154552" cy="154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2D8AB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cations.spps.org/uploads/spc_summerenroll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://communications.spps.org/uploads/communityoutreach_doorhangerfinal.pdf" TargetMode="External"/><Relationship Id="rId4" Type="http://schemas.openxmlformats.org/officeDocument/2006/relationships/hyperlink" Target="http://apply.spps.org/uploads/english_2nd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cations.spps.org/uploads/haberman_onethingrecap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univisionminnesota.com/#!impacto-loca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SPPS_SuptSilva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twitter.com/SPPS_New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fb.me/SaintPaulPublicSchools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hyperlink" Target="youtube.com/StPaulPublicSchool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y.spps.org" TargetMode="External"/><Relationship Id="rId2" Type="http://schemas.openxmlformats.org/officeDocument/2006/relationships/hyperlink" Target="http://www.spp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ulieschultz.brown@spp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qKvkA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spps.org/uploads/spps_1thingilove_styleguid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4186" y="2463800"/>
            <a:ext cx="5435601" cy="1470025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Keeping Parents in the Loop </a:t>
            </a:r>
            <a:endParaRPr lang="en-US" sz="5000" dirty="0"/>
          </a:p>
        </p:txBody>
      </p:sp>
      <p:pic>
        <p:nvPicPr>
          <p:cNvPr id="5" name="Picture 4" descr="SPPS_Ramsey-0068_Cli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47" y="-1"/>
            <a:ext cx="2927839" cy="6858001"/>
          </a:xfrm>
          <a:prstGeom prst="rect">
            <a:avLst/>
          </a:prstGeom>
        </p:spPr>
      </p:pic>
      <p:pic>
        <p:nvPicPr>
          <p:cNvPr id="6" name="Picture 5" descr="horiz_1col_2-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132" y="4437719"/>
            <a:ext cx="2256197" cy="1411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4899389" cy="3915296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>
                <a:hlinkClick r:id="rId3"/>
              </a:rPr>
              <a:t>Blanketed community</a:t>
            </a:r>
            <a:r>
              <a:rPr lang="en-US" dirty="0">
                <a:hlinkClick r:id="rId3"/>
              </a:rPr>
              <a:t> in posters</a:t>
            </a:r>
            <a:r>
              <a:rPr lang="en-US" dirty="0"/>
              <a:t>/tear-</a:t>
            </a:r>
            <a:r>
              <a:rPr lang="en-US" dirty="0" smtClean="0"/>
              <a:t>offs and </a:t>
            </a:r>
            <a:r>
              <a:rPr lang="en-US" dirty="0" smtClean="0">
                <a:hlinkClick r:id="rId4"/>
              </a:rPr>
              <a:t>School </a:t>
            </a:r>
            <a:r>
              <a:rPr lang="en-US" dirty="0">
                <a:hlinkClick r:id="rId4"/>
              </a:rPr>
              <a:t>Selection Guides</a:t>
            </a:r>
            <a:endParaRPr lang="en-US" dirty="0"/>
          </a:p>
          <a:p>
            <a:pPr lvl="0"/>
            <a:r>
              <a:rPr lang="en-US" b="1" dirty="0"/>
              <a:t>Community enrollment</a:t>
            </a:r>
            <a:r>
              <a:rPr lang="en-US" dirty="0"/>
              <a:t> sites</a:t>
            </a:r>
          </a:p>
          <a:p>
            <a:pPr lvl="0"/>
            <a:r>
              <a:rPr lang="en-US" dirty="0"/>
              <a:t>Participation in </a:t>
            </a:r>
            <a:r>
              <a:rPr lang="en-US" b="1" dirty="0"/>
              <a:t>parades and community festivals</a:t>
            </a:r>
          </a:p>
          <a:p>
            <a:pPr lvl="0"/>
            <a:r>
              <a:rPr lang="en-US" dirty="0">
                <a:hlinkClick r:id="rId5"/>
              </a:rPr>
              <a:t>Employee enrollment </a:t>
            </a:r>
            <a:r>
              <a:rPr lang="en-US" b="1" dirty="0">
                <a:hlinkClick r:id="rId5"/>
              </a:rPr>
              <a:t>canvassing</a:t>
            </a:r>
            <a:endParaRPr lang="en-US" b="1" dirty="0"/>
          </a:p>
          <a:p>
            <a:pPr lvl="0"/>
            <a:r>
              <a:rPr lang="en-US" b="1" dirty="0"/>
              <a:t>Transition activities</a:t>
            </a:r>
            <a:r>
              <a:rPr lang="en-US" dirty="0"/>
              <a:t> at schools this spring</a:t>
            </a:r>
          </a:p>
        </p:txBody>
      </p:sp>
      <p:pic>
        <p:nvPicPr>
          <p:cNvPr id="4" name="Picture 3" descr="20120818_1040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973" y="1872115"/>
            <a:ext cx="3040511" cy="4054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Parent Advisory Committees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4545163" cy="3915296"/>
          </a:xfrm>
        </p:spPr>
        <p:txBody>
          <a:bodyPr/>
          <a:lstStyle/>
          <a:p>
            <a:pPr lvl="0"/>
            <a:r>
              <a:rPr lang="en-US" b="1" dirty="0"/>
              <a:t>One</a:t>
            </a:r>
            <a:r>
              <a:rPr lang="en-US" b="1" dirty="0" smtClean="0"/>
              <a:t> non-culturally specific</a:t>
            </a:r>
            <a:r>
              <a:rPr lang="en-US" dirty="0" smtClean="0"/>
              <a:t> committee</a:t>
            </a:r>
          </a:p>
          <a:p>
            <a:pPr lvl="0"/>
            <a:r>
              <a:rPr lang="en-US" b="1" dirty="0"/>
              <a:t>Individual committee</a:t>
            </a:r>
            <a:r>
              <a:rPr lang="en-US" dirty="0"/>
              <a:t>s for Karen, African American, Latino, Somali, and Special Education</a:t>
            </a:r>
          </a:p>
          <a:p>
            <a:pPr lvl="0"/>
            <a:r>
              <a:rPr lang="en-US" b="1" dirty="0"/>
              <a:t>Provide food</a:t>
            </a:r>
            <a:r>
              <a:rPr lang="en-US" dirty="0"/>
              <a:t>, transportation and childcare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13hmongclassfarsnwo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1" y="2105396"/>
            <a:ext cx="3648679" cy="2426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Advertising during school choice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72116"/>
            <a:ext cx="4536451" cy="442644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Played off “One Thing I Love”</a:t>
            </a:r>
          </a:p>
          <a:p>
            <a:pPr lvl="0"/>
            <a:r>
              <a:rPr lang="en-US" dirty="0"/>
              <a:t>Funded through private grant</a:t>
            </a:r>
          </a:p>
          <a:p>
            <a:pPr lvl="0"/>
            <a:r>
              <a:rPr lang="en-US" dirty="0">
                <a:hlinkClick r:id="rId3"/>
              </a:rPr>
              <a:t>Billboards, digital boards</a:t>
            </a:r>
            <a:r>
              <a:rPr lang="en-US" dirty="0"/>
              <a:t>, bus sides, Google, community newspapers, community radio</a:t>
            </a:r>
          </a:p>
          <a:p>
            <a:pPr lvl="0"/>
            <a:r>
              <a:rPr lang="en-US" dirty="0">
                <a:hlinkClick r:id="rId4"/>
              </a:rPr>
              <a:t>Univision</a:t>
            </a:r>
            <a:r>
              <a:rPr lang="en-US" dirty="0"/>
              <a:t> segments </a:t>
            </a:r>
            <a:r>
              <a:rPr lang="en-US" dirty="0" smtClean="0"/>
              <a:t>with </a:t>
            </a:r>
            <a:r>
              <a:rPr lang="en-US" dirty="0"/>
              <a:t>superintendent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SPPS_Environments_7x5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422" y="1993076"/>
            <a:ext cx="3421378" cy="2443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Glaring omission –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SPPS initiated FB just a year ago</a:t>
            </a:r>
            <a:endParaRPr lang="en-US" dirty="0" smtClean="0"/>
          </a:p>
          <a:p>
            <a:pPr lvl="0"/>
            <a:r>
              <a:rPr lang="en-US" dirty="0" smtClean="0"/>
              <a:t>Schools </a:t>
            </a:r>
            <a:r>
              <a:rPr lang="en-US" dirty="0"/>
              <a:t>have FB informally</a:t>
            </a:r>
          </a:p>
          <a:p>
            <a:pPr lvl="0"/>
            <a:r>
              <a:rPr lang="en-US" dirty="0"/>
              <a:t>Working to expand our presence to drive website traffic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447581" y="3613150"/>
            <a:ext cx="4343700" cy="1413210"/>
            <a:chOff x="3043741" y="3613150"/>
            <a:chExt cx="4343700" cy="14132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0541" y="3613150"/>
              <a:ext cx="368300" cy="368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0541" y="4093800"/>
              <a:ext cx="373080" cy="3730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3741" y="4561920"/>
              <a:ext cx="464440" cy="4644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08181" y="3613150"/>
              <a:ext cx="3341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95959"/>
                  </a:solidFill>
                  <a:hlinkClick r:id="rId6" action="ppaction://hlinkfile"/>
                </a:rPr>
                <a:t>fb.me/SaintPaulPublicSchools</a:t>
              </a:r>
              <a:endParaRPr lang="en-US" dirty="0">
                <a:solidFill>
                  <a:srgbClr val="595959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05061" y="4119720"/>
              <a:ext cx="3882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95959"/>
                  </a:solidFill>
                  <a:hlinkClick r:id="rId7"/>
                </a:rPr>
                <a:t>@SPPS_News </a:t>
              </a:r>
              <a:r>
                <a:rPr lang="en-US" dirty="0" smtClean="0">
                  <a:solidFill>
                    <a:srgbClr val="2D8ABC"/>
                  </a:solidFill>
                </a:rPr>
                <a:t>|</a:t>
              </a:r>
              <a:r>
                <a:rPr lang="en-US" dirty="0" smtClean="0">
                  <a:solidFill>
                    <a:srgbClr val="595959"/>
                  </a:solidFill>
                </a:rPr>
                <a:t> </a:t>
              </a:r>
              <a:r>
                <a:rPr lang="en-US" dirty="0" smtClean="0">
                  <a:solidFill>
                    <a:srgbClr val="595959"/>
                  </a:solidFill>
                  <a:hlinkClick r:id="rId8"/>
                </a:rPr>
                <a:t>@SPPS_SuptSilva</a:t>
              </a:r>
              <a:endParaRPr lang="en-US" dirty="0">
                <a:solidFill>
                  <a:srgbClr val="595959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53192" y="4605188"/>
              <a:ext cx="3713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hlinkClick r:id="rId9" action="ppaction://hlinkfile"/>
                </a:rPr>
                <a:t>youtube.com/StPaulPublicSchools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Were we successful?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5089462" cy="3915296"/>
          </a:xfrm>
        </p:spPr>
        <p:txBody>
          <a:bodyPr/>
          <a:lstStyle/>
          <a:p>
            <a:pPr lvl="0"/>
            <a:r>
              <a:rPr lang="en-US" dirty="0"/>
              <a:t>Enrollment trending up</a:t>
            </a:r>
          </a:p>
          <a:p>
            <a:pPr lvl="0"/>
            <a:r>
              <a:rPr lang="en-US" dirty="0"/>
              <a:t>Achievement trending up</a:t>
            </a:r>
          </a:p>
          <a:p>
            <a:pPr lvl="0"/>
            <a:r>
              <a:rPr lang="en-US" dirty="0"/>
              <a:t>Working hard to be sure parents feel heard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FrostLake_BoyandGirl.jpg"/>
          <p:cNvPicPr>
            <a:picLocks noChangeAspect="1"/>
          </p:cNvPicPr>
          <p:nvPr/>
        </p:nvPicPr>
        <p:blipFill>
          <a:blip r:embed="rId3"/>
          <a:srcRect b="2005"/>
          <a:stretch>
            <a:fillRect/>
          </a:stretch>
        </p:blipFill>
        <p:spPr>
          <a:xfrm>
            <a:off x="5546662" y="303566"/>
            <a:ext cx="2773330" cy="611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Bottom Line: Parents Can Make It Happen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4889500" cy="3915296"/>
          </a:xfrm>
        </p:spPr>
        <p:txBody>
          <a:bodyPr/>
          <a:lstStyle/>
          <a:p>
            <a:r>
              <a:rPr lang="en-US" dirty="0" smtClean="0"/>
              <a:t>Initiatives and personnel come and go</a:t>
            </a:r>
          </a:p>
          <a:p>
            <a:r>
              <a:rPr lang="en-US" dirty="0" smtClean="0"/>
              <a:t>Strong programs will endure if parents are informed advocates</a:t>
            </a:r>
          </a:p>
          <a:p>
            <a:r>
              <a:rPr lang="en-US" dirty="0" smtClean="0"/>
              <a:t>Keep your parents in the loop.</a:t>
            </a:r>
            <a:endParaRPr lang="en-US" dirty="0"/>
          </a:p>
        </p:txBody>
      </p:sp>
      <p:pic>
        <p:nvPicPr>
          <p:cNvPr id="4" name="Picture 3" descr="SPPS_Ramsey-0354_Clipp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612" y="1336070"/>
            <a:ext cx="3418888" cy="508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www.spps.org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www.apply.spps.org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Julie Schultz Brown</a:t>
            </a:r>
          </a:p>
          <a:p>
            <a:pPr>
              <a:buNone/>
            </a:pPr>
            <a:r>
              <a:rPr lang="en-US" dirty="0" smtClean="0"/>
              <a:t>Director</a:t>
            </a:r>
          </a:p>
          <a:p>
            <a:pPr>
              <a:buNone/>
            </a:pPr>
            <a:r>
              <a:rPr lang="en-US" dirty="0" smtClean="0"/>
              <a:t>Communications, Marketing &amp; Development</a:t>
            </a:r>
          </a:p>
          <a:p>
            <a:pPr>
              <a:buNone/>
            </a:pPr>
            <a:r>
              <a:rPr lang="en-US" dirty="0" smtClean="0"/>
              <a:t>651.767.8365 (</a:t>
            </a:r>
            <a:r>
              <a:rPr lang="en-US" dirty="0" err="1" smtClean="0"/>
              <a:t>o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>
                <a:hlinkClick r:id="rId4"/>
              </a:rPr>
              <a:t>julieschultz.brown@spps.org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Parents endure while all else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4758267" cy="3915296"/>
          </a:xfrm>
        </p:spPr>
        <p:txBody>
          <a:bodyPr/>
          <a:lstStyle/>
          <a:p>
            <a:pPr lvl="0"/>
            <a:r>
              <a:rPr lang="en-US" dirty="0"/>
              <a:t>Parent in district since 1997 – 16 years</a:t>
            </a:r>
          </a:p>
          <a:p>
            <a:pPr lvl="0"/>
            <a:r>
              <a:rPr lang="en-US" dirty="0"/>
              <a:t>Kids in 3 different schools</a:t>
            </a:r>
          </a:p>
          <a:p>
            <a:pPr lvl="0"/>
            <a:r>
              <a:rPr lang="en-US" dirty="0"/>
              <a:t>Experienced 10-12 different principals and 8 superintendents (including 4 interim)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57334" y="1872116"/>
            <a:ext cx="2345266" cy="3915296"/>
            <a:chOff x="5757334" y="1872116"/>
            <a:chExt cx="2345266" cy="39152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10317" t="4040" r="9596" b="3608"/>
            <a:stretch>
              <a:fillRect/>
            </a:stretch>
          </p:blipFill>
          <p:spPr>
            <a:xfrm>
              <a:off x="5757334" y="1872116"/>
              <a:ext cx="2345266" cy="3380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5757334" y="5325747"/>
              <a:ext cx="2345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Julie Schultz Brown</a:t>
              </a:r>
            </a:p>
            <a:p>
              <a:pPr algn="ctr"/>
              <a:r>
                <a:rPr lang="en-US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Saint Paul Public Schools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151"/>
            <a:ext cx="8229600" cy="1143000"/>
          </a:xfrm>
        </p:spPr>
        <p:txBody>
          <a:bodyPr/>
          <a:lstStyle/>
          <a:p>
            <a:r>
              <a:rPr lang="en-US" dirty="0" smtClean="0"/>
              <a:t>Other SPPS parents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22899" y="1295400"/>
            <a:ext cx="5168311" cy="2641982"/>
            <a:chOff x="622899" y="962223"/>
            <a:chExt cx="5141841" cy="2628451"/>
          </a:xfrm>
        </p:grpSpPr>
        <p:graphicFrame>
          <p:nvGraphicFramePr>
            <p:cNvPr id="17" name="Chart 16"/>
            <p:cNvGraphicFramePr/>
            <p:nvPr/>
          </p:nvGraphicFramePr>
          <p:xfrm>
            <a:off x="622899" y="1158741"/>
            <a:ext cx="5141841" cy="2431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3193820" y="1577777"/>
              <a:ext cx="693732" cy="30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77777"/>
                  </a:solidFill>
                </a:rPr>
                <a:t>31.4%</a:t>
              </a:r>
              <a:endParaRPr lang="en-US" sz="1400" dirty="0">
                <a:solidFill>
                  <a:srgbClr val="777777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09714" y="3210685"/>
              <a:ext cx="693732" cy="30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77777"/>
                  </a:solidFill>
                </a:rPr>
                <a:t>29.6%</a:t>
              </a:r>
              <a:endParaRPr lang="en-US" sz="1400" dirty="0">
                <a:solidFill>
                  <a:srgbClr val="777777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30974" y="962223"/>
              <a:ext cx="593883" cy="30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77777"/>
                  </a:solidFill>
                </a:rPr>
                <a:t>1.8%</a:t>
              </a:r>
              <a:endParaRPr lang="en-US" sz="1400" dirty="0">
                <a:solidFill>
                  <a:srgbClr val="777777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>
              <a:off x="2227862" y="1293605"/>
              <a:ext cx="131906" cy="2227"/>
            </a:xfrm>
            <a:prstGeom prst="line">
              <a:avLst/>
            </a:prstGeom>
            <a:ln w="12700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SPPS_Frost-0361.jpg"/>
          <p:cNvPicPr>
            <a:picLocks noChangeAspect="1"/>
          </p:cNvPicPr>
          <p:nvPr/>
        </p:nvPicPr>
        <p:blipFill>
          <a:blip r:embed="rId4"/>
          <a:srcRect l="7370" t="5324" r="2893" b="1485"/>
          <a:stretch>
            <a:fillRect/>
          </a:stretch>
        </p:blipFill>
        <p:spPr>
          <a:xfrm>
            <a:off x="5811850" y="2089022"/>
            <a:ext cx="3206737" cy="42551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2899" y="4000052"/>
            <a:ext cx="51683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 speak more than 100 languages and dialects</a:t>
            </a:r>
          </a:p>
          <a:p>
            <a:pPr marL="228600" indent="-22860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Approximately 4,000 students are new to SPPS each year, 2,000 at the secondary level</a:t>
            </a:r>
          </a:p>
          <a:p>
            <a:pPr marL="228600" indent="-22860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17% of students require special education services</a:t>
            </a:r>
          </a:p>
          <a:p>
            <a:pPr marL="228600" indent="-22860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73% of students are eligible for free or reduced-price lunch</a:t>
            </a:r>
          </a:p>
          <a:p>
            <a:pPr marL="228600" indent="-22860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Approximately 2,000 students experience homelessness during the school year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48319"/>
            <a:ext cx="5224995" cy="3915296"/>
          </a:xfrm>
        </p:spPr>
        <p:txBody>
          <a:bodyPr/>
          <a:lstStyle/>
          <a:p>
            <a:pPr lvl="0"/>
            <a:r>
              <a:rPr lang="en-US" dirty="0"/>
              <a:t>If parents know what’s going on, </a:t>
            </a:r>
            <a:r>
              <a:rPr lang="en-US" b="1" dirty="0"/>
              <a:t>less</a:t>
            </a:r>
            <a:r>
              <a:rPr lang="en-US" dirty="0"/>
              <a:t> </a:t>
            </a:r>
            <a:r>
              <a:rPr lang="en-US" b="1" dirty="0"/>
              <a:t>student </a:t>
            </a:r>
            <a:r>
              <a:rPr lang="en-US" b="1" dirty="0" smtClean="0"/>
              <a:t>anxiety</a:t>
            </a:r>
          </a:p>
          <a:p>
            <a:pPr lvl="0"/>
            <a:r>
              <a:rPr lang="en-US" dirty="0"/>
              <a:t>If parents know what’s going on, </a:t>
            </a:r>
            <a:r>
              <a:rPr lang="en-US" b="1" dirty="0"/>
              <a:t>less</a:t>
            </a:r>
            <a:r>
              <a:rPr lang="en-US" dirty="0"/>
              <a:t> </a:t>
            </a:r>
            <a:r>
              <a:rPr lang="en-US" b="1" dirty="0"/>
              <a:t>staff </a:t>
            </a:r>
            <a:r>
              <a:rPr lang="en-US" b="1" dirty="0" smtClean="0"/>
              <a:t>anxiety</a:t>
            </a:r>
          </a:p>
          <a:p>
            <a:pPr lvl="0"/>
            <a:r>
              <a:rPr lang="en-US" dirty="0" smtClean="0"/>
              <a:t>If parents know what’s going on, </a:t>
            </a:r>
            <a:r>
              <a:rPr lang="en-US" b="1" dirty="0" smtClean="0"/>
              <a:t>less</a:t>
            </a:r>
            <a:r>
              <a:rPr lang="en-US" dirty="0" smtClean="0"/>
              <a:t> </a:t>
            </a:r>
            <a:r>
              <a:rPr lang="en-US" b="1" dirty="0" smtClean="0"/>
              <a:t>school community anxiety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Ramsey_Gir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195" y="1271388"/>
            <a:ext cx="2689649" cy="5154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Parents key to student stability </a:t>
            </a:r>
            <a:br>
              <a:rPr lang="en-US" dirty="0" smtClean="0"/>
            </a:br>
            <a:r>
              <a:rPr lang="en-US" dirty="0" smtClean="0"/>
              <a:t>through change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29116"/>
            <a:ext cx="84497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</a:t>
            </a:r>
            <a:r>
              <a:rPr lang="en-US" i="1" dirty="0" smtClean="0"/>
              <a:t>Strong Schools, Strong Communities (SSSC) </a:t>
            </a:r>
            <a:r>
              <a:rPr lang="en-US" dirty="0" smtClean="0"/>
              <a:t>3-year 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2187"/>
            <a:ext cx="4441486" cy="3915296"/>
          </a:xfrm>
        </p:spPr>
        <p:txBody>
          <a:bodyPr/>
          <a:lstStyle/>
          <a:p>
            <a:pPr lvl="0"/>
            <a:r>
              <a:rPr lang="en-US" b="1" dirty="0"/>
              <a:t>Reorganizes district</a:t>
            </a:r>
            <a:r>
              <a:rPr lang="en-US" dirty="0"/>
              <a:t> into six Areas, and encourages learning closer to home</a:t>
            </a:r>
          </a:p>
          <a:p>
            <a:pPr lvl="0"/>
            <a:r>
              <a:rPr lang="en-US" b="1" dirty="0"/>
              <a:t>Still offers choice</a:t>
            </a:r>
          </a:p>
          <a:p>
            <a:pPr lvl="0"/>
            <a:r>
              <a:rPr lang="en-US" b="1" dirty="0"/>
              <a:t>Streamlines busing</a:t>
            </a:r>
            <a:endParaRPr lang="en-US" b="1" dirty="0" smtClean="0"/>
          </a:p>
          <a:p>
            <a:pPr lvl="0"/>
            <a:r>
              <a:rPr lang="en-US" b="1" dirty="0" smtClean="0"/>
              <a:t>More focused</a:t>
            </a:r>
            <a:r>
              <a:rPr lang="en-US" dirty="0" smtClean="0"/>
              <a:t> </a:t>
            </a:r>
            <a:r>
              <a:rPr lang="en-US" dirty="0"/>
              <a:t>on equitable resources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istrict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98" y="2120427"/>
            <a:ext cx="3680495" cy="2699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Parents as key stakeholders through SSSC transition</a:t>
            </a:r>
            <a:endParaRPr lang="en-US" dirty="0"/>
          </a:p>
        </p:txBody>
      </p:sp>
      <p:pic>
        <p:nvPicPr>
          <p:cNvPr id="5" name="Picture 4" descr="SPPS_Frost-0114_0055_Cli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2" y="1433086"/>
            <a:ext cx="3990153" cy="5000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6786"/>
            <a:ext cx="5279534" cy="3915296"/>
          </a:xfrm>
        </p:spPr>
        <p:txBody>
          <a:bodyPr/>
          <a:lstStyle/>
          <a:p>
            <a:pPr lvl="0"/>
            <a:r>
              <a:rPr lang="en-US" b="1" dirty="0"/>
              <a:t>Transportation changes</a:t>
            </a:r>
            <a:r>
              <a:rPr lang="en-US" dirty="0"/>
              <a:t> mean school changes</a:t>
            </a:r>
          </a:p>
          <a:p>
            <a:pPr lvl="0"/>
            <a:r>
              <a:rPr lang="en-US" b="1" dirty="0"/>
              <a:t>New attendance areas</a:t>
            </a:r>
            <a:r>
              <a:rPr lang="en-US" dirty="0"/>
              <a:t> change enrollment </a:t>
            </a:r>
            <a:r>
              <a:rPr lang="en-US" dirty="0" smtClean="0"/>
              <a:t>possibilities</a:t>
            </a:r>
          </a:p>
          <a:p>
            <a:pPr lvl="0"/>
            <a:r>
              <a:rPr lang="en-US" b="1" dirty="0" smtClean="0"/>
              <a:t>Middle schools </a:t>
            </a:r>
            <a:r>
              <a:rPr lang="en-US" dirty="0" smtClean="0"/>
              <a:t>replace junior highs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SSSC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6596"/>
            <a:ext cx="4821632" cy="4564684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Make it </a:t>
            </a:r>
            <a:r>
              <a:rPr lang="en-US" b="1" dirty="0" smtClean="0"/>
              <a:t>graphic</a:t>
            </a:r>
          </a:p>
          <a:p>
            <a:pPr lvl="0"/>
            <a:r>
              <a:rPr lang="en-US" dirty="0" smtClean="0"/>
              <a:t>Make it</a:t>
            </a:r>
            <a:r>
              <a:rPr lang="en-US" b="1" dirty="0" smtClean="0"/>
              <a:t> simple</a:t>
            </a:r>
          </a:p>
          <a:p>
            <a:pPr lvl="0"/>
            <a:r>
              <a:rPr lang="en-US" dirty="0" smtClean="0"/>
              <a:t>Bring it to the</a:t>
            </a:r>
            <a:r>
              <a:rPr lang="en-US" b="1" dirty="0" smtClean="0"/>
              <a:t> school level</a:t>
            </a:r>
          </a:p>
          <a:p>
            <a:pPr lvl="0"/>
            <a:r>
              <a:rPr lang="en-US" dirty="0" smtClean="0"/>
              <a:t>Involve </a:t>
            </a:r>
            <a:r>
              <a:rPr lang="en-US" b="1" dirty="0" smtClean="0"/>
              <a:t>friends</a:t>
            </a:r>
          </a:p>
          <a:p>
            <a:pPr lvl="0"/>
            <a:r>
              <a:rPr lang="en-US" dirty="0" smtClean="0"/>
              <a:t>Create</a:t>
            </a:r>
            <a:r>
              <a:rPr lang="en-US" b="1" dirty="0" smtClean="0"/>
              <a:t> new info opportunities, </a:t>
            </a:r>
            <a:r>
              <a:rPr lang="en-US" dirty="0" smtClean="0"/>
              <a:t>but use</a:t>
            </a:r>
            <a:r>
              <a:rPr lang="en-US" b="1" dirty="0" smtClean="0"/>
              <a:t> existing ones</a:t>
            </a:r>
            <a:r>
              <a:rPr lang="en-US" dirty="0" smtClean="0"/>
              <a:t>, too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 descr="Untitled-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13388" y="1656116"/>
            <a:ext cx="3603234" cy="468420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msey_Gir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66485"/>
            <a:ext cx="4216398" cy="4752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SSSC District-wide Action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116"/>
            <a:ext cx="4821227" cy="3915296"/>
          </a:xfrm>
        </p:spPr>
        <p:txBody>
          <a:bodyPr/>
          <a:lstStyle/>
          <a:p>
            <a:pPr lvl="0"/>
            <a:r>
              <a:rPr lang="en-US" dirty="0"/>
              <a:t>Some </a:t>
            </a:r>
            <a:r>
              <a:rPr lang="en-US" b="1" dirty="0"/>
              <a:t>200 </a:t>
            </a:r>
            <a:r>
              <a:rPr lang="en-US" b="1" dirty="0" smtClean="0"/>
              <a:t>community members</a:t>
            </a:r>
            <a:r>
              <a:rPr lang="en-US" dirty="0" smtClean="0"/>
              <a:t> </a:t>
            </a:r>
            <a:r>
              <a:rPr lang="en-US" dirty="0"/>
              <a:t>participated</a:t>
            </a:r>
          </a:p>
          <a:p>
            <a:pPr lvl="0"/>
            <a:r>
              <a:rPr lang="en-US" b="1" dirty="0"/>
              <a:t>Co-chaired</a:t>
            </a:r>
            <a:r>
              <a:rPr lang="en-US" dirty="0"/>
              <a:t> by staff leader and community leader</a:t>
            </a:r>
          </a:p>
          <a:p>
            <a:pPr lvl="0"/>
            <a:r>
              <a:rPr lang="en-US" b="1" dirty="0"/>
              <a:t>6-month commitment</a:t>
            </a:r>
            <a:r>
              <a:rPr lang="en-US" dirty="0"/>
              <a:t> around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9 </a:t>
            </a:r>
            <a:r>
              <a:rPr lang="en-US" dirty="0"/>
              <a:t>topics</a:t>
            </a:r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Thing I Love About Saint Paul Public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72116"/>
            <a:ext cx="5460967" cy="4409164"/>
          </a:xfrm>
        </p:spPr>
        <p:txBody>
          <a:bodyPr numCol="1">
            <a:normAutofit/>
          </a:bodyPr>
          <a:lstStyle/>
          <a:p>
            <a:pPr lvl="0"/>
            <a:r>
              <a:rPr lang="en-US" b="1" dirty="0" smtClean="0">
                <a:hlinkClick r:id="rId3"/>
              </a:rPr>
              <a:t>Campaign</a:t>
            </a:r>
            <a:r>
              <a:rPr lang="en-US" b="1" dirty="0" smtClean="0"/>
              <a:t> created </a:t>
            </a:r>
            <a:r>
              <a:rPr lang="en-US" dirty="0" smtClean="0"/>
              <a:t>by outside firm; funded by private dollars</a:t>
            </a:r>
            <a:endParaRPr lang="en-US" dirty="0" smtClean="0">
              <a:solidFill>
                <a:srgbClr val="FF0000"/>
              </a:solidFill>
            </a:endParaRPr>
          </a:p>
          <a:p>
            <a:pPr lvl="0"/>
            <a:r>
              <a:rPr lang="en-US" b="1" dirty="0" smtClean="0"/>
              <a:t>Wrapped, signed OTIL school bus </a:t>
            </a:r>
            <a:r>
              <a:rPr lang="en-US" dirty="0" smtClean="0"/>
              <a:t>featured at kick-off event</a:t>
            </a:r>
          </a:p>
          <a:p>
            <a:pPr lvl="0"/>
            <a:r>
              <a:rPr lang="en-US" b="1" dirty="0" smtClean="0"/>
              <a:t>OTIL webpage, </a:t>
            </a:r>
            <a:r>
              <a:rPr lang="en-US" b="1" dirty="0" smtClean="0">
                <a:hlinkClick r:id="rId4"/>
              </a:rPr>
              <a:t>standards</a:t>
            </a:r>
            <a:r>
              <a:rPr lang="en-US" b="1" dirty="0" smtClean="0"/>
              <a:t>, “swag”</a:t>
            </a:r>
          </a:p>
          <a:p>
            <a:pPr lvl="0"/>
            <a:r>
              <a:rPr lang="en-US" b="1" dirty="0"/>
              <a:t>Branded marketing materials</a:t>
            </a:r>
            <a:r>
              <a:rPr lang="en-US" dirty="0" smtClean="0"/>
              <a:t> delivered at schools </a:t>
            </a:r>
            <a:endParaRPr lang="en-US" dirty="0"/>
          </a:p>
          <a:p>
            <a:pPr lvl="0"/>
            <a:r>
              <a:rPr lang="en-US" b="1" dirty="0"/>
              <a:t>“One Thing I Love’s</a:t>
            </a:r>
            <a:r>
              <a:rPr lang="en-US" dirty="0"/>
              <a:t>” replaced </a:t>
            </a:r>
            <a:r>
              <a:rPr lang="en-US" dirty="0" err="1"/>
              <a:t>Muzak</a:t>
            </a:r>
            <a:r>
              <a:rPr lang="en-US" dirty="0"/>
              <a:t> on district phones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1ThingILove_CMYK_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22" y="1477440"/>
            <a:ext cx="2232906" cy="447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C82C5"/>
      </a:hlink>
      <a:folHlink>
        <a:srgbClr val="78AE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561</Words>
  <Application>Microsoft Office PowerPoint</Application>
  <PresentationFormat>On-screen Show (4:3)</PresentationFormat>
  <Paragraphs>115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Keeping Parents in the Loop </vt:lpstr>
      <vt:lpstr>Parents endure while all else changes</vt:lpstr>
      <vt:lpstr>Other SPPS parents</vt:lpstr>
      <vt:lpstr>Parents key to student stability  through change</vt:lpstr>
      <vt:lpstr>2010 Strong Schools, Strong Communities (SSSC) 3-year Strategic Plan</vt:lpstr>
      <vt:lpstr>Parents as key stakeholders through SSSC transition</vt:lpstr>
      <vt:lpstr>SSSC communications</vt:lpstr>
      <vt:lpstr>SSSC District-wide Action Teams</vt:lpstr>
      <vt:lpstr>One Thing I Love About Saint Paul Public Schools</vt:lpstr>
      <vt:lpstr>Community outreach</vt:lpstr>
      <vt:lpstr>District Parent Advisory Committees</vt:lpstr>
      <vt:lpstr>Advertising during school choice season</vt:lpstr>
      <vt:lpstr>Glaring omission – social media</vt:lpstr>
      <vt:lpstr>Were we successful?</vt:lpstr>
      <vt:lpstr>Bottom Line: Parents Can Make It Happen</vt:lpstr>
      <vt:lpstr>For more information</vt:lpstr>
    </vt:vector>
  </TitlesOfParts>
  <Company>Saint Paul Public Schools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 DEPT</dc:creator>
  <cp:lastModifiedBy>Tonya Harris</cp:lastModifiedBy>
  <cp:revision>35</cp:revision>
  <dcterms:created xsi:type="dcterms:W3CDTF">2013-07-07T17:35:39Z</dcterms:created>
  <dcterms:modified xsi:type="dcterms:W3CDTF">2013-07-19T19:59:10Z</dcterms:modified>
</cp:coreProperties>
</file>